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8" r:id="rId2"/>
    <p:sldId id="258" r:id="rId3"/>
    <p:sldId id="311" r:id="rId4"/>
    <p:sldId id="291" r:id="rId5"/>
    <p:sldId id="313" r:id="rId6"/>
    <p:sldId id="312" r:id="rId7"/>
    <p:sldId id="314" r:id="rId8"/>
    <p:sldId id="260" r:id="rId9"/>
    <p:sldId id="261" r:id="rId10"/>
    <p:sldId id="292" r:id="rId11"/>
    <p:sldId id="289" r:id="rId12"/>
    <p:sldId id="264" r:id="rId13"/>
    <p:sldId id="265" r:id="rId14"/>
    <p:sldId id="293" r:id="rId15"/>
    <p:sldId id="294" r:id="rId16"/>
    <p:sldId id="267" r:id="rId17"/>
    <p:sldId id="270" r:id="rId18"/>
    <p:sldId id="262" r:id="rId19"/>
    <p:sldId id="297" r:id="rId20"/>
    <p:sldId id="301" r:id="rId21"/>
    <p:sldId id="302" r:id="rId22"/>
    <p:sldId id="303" r:id="rId23"/>
    <p:sldId id="279" r:id="rId24"/>
    <p:sldId id="304" r:id="rId25"/>
    <p:sldId id="316" r:id="rId26"/>
    <p:sldId id="305" r:id="rId27"/>
    <p:sldId id="283" r:id="rId28"/>
    <p:sldId id="308" r:id="rId29"/>
    <p:sldId id="284" r:id="rId30"/>
    <p:sldId id="31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3D070DF4-C806-44F4-A594-448E847408B1}" type="datetimeFigureOut">
              <a:rPr lang="ru-RU" smtClean="0"/>
              <a:pPr/>
              <a:t>02.11.2016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8524B70-5A22-413C-8C2A-4DD9E0D217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836712"/>
            <a:ext cx="8458200" cy="1470025"/>
          </a:xfrm>
        </p:spPr>
        <p:txBody>
          <a:bodyPr/>
          <a:lstStyle/>
          <a:p>
            <a:pPr algn="ctr"/>
            <a:r>
              <a:rPr lang="ru-RU" dirty="0" smtClean="0"/>
              <a:t>Дети из неблагополучных семей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4797152"/>
            <a:ext cx="7787208" cy="855386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Коротаева</a:t>
            </a:r>
            <a:r>
              <a:rPr lang="ru-RU" dirty="0" smtClean="0"/>
              <a:t> Э.Ш., </a:t>
            </a:r>
          </a:p>
          <a:p>
            <a:r>
              <a:rPr lang="ru-RU" dirty="0" smtClean="0"/>
              <a:t>педагог-психолог </a:t>
            </a:r>
            <a:r>
              <a:rPr lang="ru-RU" dirty="0" smtClean="0"/>
              <a:t>МАОУ </a:t>
            </a:r>
            <a:r>
              <a:rPr lang="ru-RU" dirty="0" smtClean="0"/>
              <a:t>СОШ №20 г. Липецка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Семьи бывают разные…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7865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Семья может быть неполной. </a:t>
            </a:r>
          </a:p>
          <a:p>
            <a:pPr>
              <a:buNone/>
            </a:pPr>
            <a:r>
              <a:rPr lang="ru-RU" dirty="0" smtClean="0"/>
              <a:t>Может быть полной, но с противоречивым</a:t>
            </a:r>
          </a:p>
          <a:p>
            <a:pPr>
              <a:buNone/>
            </a:pPr>
            <a:r>
              <a:rPr lang="ru-RU" dirty="0" smtClean="0"/>
              <a:t>воспитанием или с воспитанием,  подавляющим  ребенка,   и т.д.  </a:t>
            </a:r>
          </a:p>
          <a:p>
            <a:pPr>
              <a:buNone/>
            </a:pPr>
            <a:r>
              <a:rPr lang="ru-RU" dirty="0" smtClean="0"/>
              <a:t>Порой неполная семья более полезна для ребенка, чем</a:t>
            </a:r>
          </a:p>
          <a:p>
            <a:pPr>
              <a:buNone/>
            </a:pPr>
            <a:r>
              <a:rPr lang="ru-RU" dirty="0" smtClean="0"/>
              <a:t>неполноценная.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99992" y="1988840"/>
            <a:ext cx="4186808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Встречаются внешне хорошие отношения в семье, </a:t>
            </a:r>
          </a:p>
          <a:p>
            <a:pPr>
              <a:buNone/>
            </a:pPr>
            <a:r>
              <a:rPr lang="ru-RU" dirty="0" smtClean="0"/>
              <a:t>      но родители, чрезмерно занятые своими производственными делами, мало внимания уделяют ребенку, -</a:t>
            </a:r>
          </a:p>
          <a:p>
            <a:pPr>
              <a:buNone/>
            </a:pPr>
            <a:r>
              <a:rPr lang="ru-RU" dirty="0" smtClean="0"/>
              <a:t>     это тоже может приводить к дурным последствиям для ранимой души маленького человека.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5212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7030A0"/>
                </a:solidFill>
              </a:rPr>
              <a:t>П</a:t>
            </a:r>
            <a:r>
              <a:rPr lang="ru-RU" dirty="0" smtClean="0">
                <a:solidFill>
                  <a:srgbClr val="7030A0"/>
                </a:solidFill>
              </a:rPr>
              <a:t>ьянство родителей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50745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400" dirty="0" smtClean="0"/>
              <a:t>Одним из самых мощных неблагоприятных факторов разрушающих не только семью, но и душевное равновесие ребенка является пьянство родителей.</a:t>
            </a:r>
          </a:p>
          <a:p>
            <a:pPr>
              <a:buNone/>
            </a:pPr>
            <a:r>
              <a:rPr lang="ru-RU" sz="3400" dirty="0" smtClean="0"/>
              <a:t>Оно может оказаться роковым для малыша не только в момент зачатия плода и во время беременности, но и на протяжении всей жизни ребенка.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00809"/>
            <a:ext cx="4038600" cy="48245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Ребенок усваивает скверные примеры, может отсутствовать всякое воспитание. </a:t>
            </a:r>
            <a:endParaRPr lang="en-US" sz="3200" dirty="0" smtClean="0"/>
          </a:p>
          <a:p>
            <a:pPr>
              <a:buNone/>
            </a:pPr>
            <a:r>
              <a:rPr lang="ru-RU" sz="3200" dirty="0" smtClean="0"/>
              <a:t>Дети лишаются родителей и попадают в детские дома </a:t>
            </a:r>
          </a:p>
          <a:p>
            <a:pPr>
              <a:buNone/>
            </a:pPr>
            <a:r>
              <a:rPr lang="ru-RU" sz="3200" dirty="0" smtClean="0"/>
              <a:t>           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Вред пьянства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Пьянство - причина многих неврозов и нарушений поведения у членов семей пьяниц. </a:t>
            </a:r>
          </a:p>
          <a:p>
            <a:pPr>
              <a:buNone/>
            </a:pPr>
            <a:r>
              <a:rPr lang="ru-RU" dirty="0" smtClean="0"/>
              <a:t>В подавляющем числе случаев различные психические расстройства у детей</a:t>
            </a:r>
          </a:p>
          <a:p>
            <a:pPr>
              <a:buNone/>
            </a:pPr>
            <a:r>
              <a:rPr lang="ru-RU" dirty="0" smtClean="0"/>
              <a:t>вызываются пьянством родителей, их социальной деградацией, хулиганством, плохим самоконтролем. </a:t>
            </a:r>
          </a:p>
          <a:p>
            <a:pPr>
              <a:buNone/>
            </a:pPr>
            <a:r>
              <a:rPr lang="ru-RU" dirty="0" smtClean="0"/>
              <a:t>Если из-за пьяниц - отцов дети становятся невротиками, то от пьяниц - матерей часто рождаются умственно-неполноценные дети. </a:t>
            </a:r>
          </a:p>
        </p:txBody>
      </p:sp>
      <p:pic>
        <p:nvPicPr>
          <p:cNvPr id="5" name="Picture 12" descr="bb7496-00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788024" y="2276872"/>
            <a:ext cx="3600399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Психологические особенности детей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539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Дети стремятся всеми силами скрыть позор семьи:  не могут откровенно говорить о своей семье ни с друзьями, ни с учителями.</a:t>
            </a:r>
          </a:p>
          <a:p>
            <a:pPr>
              <a:buNone/>
            </a:pPr>
            <a:r>
              <a:rPr lang="ru-RU" sz="1800" dirty="0" smtClean="0"/>
              <a:t> Открытые коммуникации перестают существовать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ru-RU" sz="1800" dirty="0" smtClean="0"/>
              <a:t>Подозрительность и злоба,  обман становятся обычными.</a:t>
            </a:r>
          </a:p>
          <a:p>
            <a:pPr>
              <a:buNone/>
            </a:pPr>
            <a:r>
              <a:rPr lang="ru-RU" sz="1800" dirty="0" smtClean="0"/>
              <a:t>Секреты неизменно дают толчок зависти, ревности. </a:t>
            </a:r>
          </a:p>
          <a:p>
            <a:pPr>
              <a:buNone/>
            </a:pPr>
            <a:r>
              <a:rPr lang="ru-RU" sz="1800" dirty="0" smtClean="0"/>
              <a:t>Чем больше секретности, тем больше запутанности вины, борьбы, драк, разъединения членов семьи и изоляции, одиночества.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85740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Picture 10" descr="ba4305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772816"/>
            <a:ext cx="3816424" cy="43924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 алкогольной семье очень часты смерти.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Ссоры оказывают психотравмирующее действие на ребенка.</a:t>
            </a:r>
          </a:p>
          <a:p>
            <a:pPr>
              <a:buNone/>
            </a:pPr>
            <a:r>
              <a:rPr lang="ru-RU" sz="2400" dirty="0" smtClean="0"/>
              <a:t>Дети усваивают «скандальный» стиль взаимоотношений между людьми вообще.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В алкогольных семьях</a:t>
            </a:r>
          </a:p>
          <a:p>
            <a:pPr>
              <a:buNone/>
            </a:pPr>
            <a:r>
              <a:rPr lang="ru-RU" dirty="0" smtClean="0"/>
              <a:t>часто не выполняют своих обещаний. </a:t>
            </a:r>
          </a:p>
          <a:p>
            <a:pPr>
              <a:buNone/>
            </a:pPr>
            <a:r>
              <a:rPr lang="ru-RU" dirty="0" smtClean="0"/>
              <a:t>Одно разочарование, другое. </a:t>
            </a:r>
          </a:p>
          <a:p>
            <a:pPr>
              <a:buNone/>
            </a:pPr>
            <a:r>
              <a:rPr lang="ru-RU" dirty="0" smtClean="0"/>
              <a:t>Все это</a:t>
            </a:r>
          </a:p>
          <a:p>
            <a:pPr>
              <a:buNone/>
            </a:pPr>
            <a:r>
              <a:rPr lang="ru-RU" dirty="0" smtClean="0"/>
              <a:t>угнетает ребенка.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ПАРАДОКС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600" dirty="0" smtClean="0"/>
              <a:t>Они могут оставаться инфантильными, незрелыми в отношениях со сверстниками.</a:t>
            </a:r>
          </a:p>
          <a:p>
            <a:pPr>
              <a:buNone/>
            </a:pPr>
            <a:r>
              <a:rPr lang="ru-RU" sz="3600" dirty="0" smtClean="0"/>
              <a:t> Дети прикрывают дезорганизацию семейной жизни. </a:t>
            </a:r>
          </a:p>
          <a:p>
            <a:pPr>
              <a:buNone/>
            </a:pPr>
            <a:r>
              <a:rPr lang="ru-RU" sz="3600" dirty="0" smtClean="0"/>
              <a:t>Позднее у них появляется смутное чувство того, что они упустили что-то такое, что им причиталось, что они заслужили и они продолжают бороться за то, чтобы вернуть причитающую им долю внимания, детских радостей. </a:t>
            </a:r>
          </a:p>
          <a:p>
            <a:pPr>
              <a:buNone/>
            </a:pPr>
            <a:r>
              <a:rPr lang="ru-RU" sz="3600" dirty="0" smtClean="0"/>
              <a:t>Они не понимают легкомыслия, привольности.</a:t>
            </a:r>
          </a:p>
          <a:p>
            <a:pPr>
              <a:buNone/>
            </a:pPr>
            <a:r>
              <a:rPr lang="ru-RU" sz="3600" dirty="0" smtClean="0"/>
              <a:t> Такие люди не умеют наслаждаться жизнью.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499992" y="1628800"/>
            <a:ext cx="4644008" cy="44973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Дети в таких семьях вынуждены</a:t>
            </a:r>
          </a:p>
          <a:p>
            <a:pPr>
              <a:buNone/>
            </a:pPr>
            <a:r>
              <a:rPr lang="ru-RU" sz="2400" dirty="0" smtClean="0"/>
              <a:t>быстро становиться взрослыми, ответственными за младших братьев и сестер. </a:t>
            </a:r>
          </a:p>
          <a:p>
            <a:pPr>
              <a:buNone/>
            </a:pPr>
            <a:r>
              <a:rPr lang="ru-RU" sz="2400" dirty="0" smtClean="0"/>
              <a:t>Пьющие родители нуждаются в их физической и эмоциональной поддержке. </a:t>
            </a:r>
          </a:p>
          <a:p>
            <a:pPr>
              <a:buNone/>
            </a:pPr>
            <a:r>
              <a:rPr lang="ru-RU" sz="2400" dirty="0" smtClean="0"/>
              <a:t>Дети становятся родителями своих родителей.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Отсутствие заботы  и внимания к ребенку также может быть стилем</a:t>
            </a:r>
            <a:br>
              <a:rPr lang="ru-RU" sz="2700" dirty="0" smtClean="0"/>
            </a:br>
            <a:r>
              <a:rPr lang="ru-RU" sz="2700" dirty="0" smtClean="0"/>
              <a:t>воспитания в алкогольной семье.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Такое отношение к ребенку лишь часть царящих в семье правил. </a:t>
            </a:r>
          </a:p>
          <a:p>
            <a:pPr>
              <a:buNone/>
            </a:pPr>
            <a:r>
              <a:rPr lang="ru-RU" dirty="0" smtClean="0"/>
              <a:t>Пьяный отец, валяющийся на полу, дети переступают</a:t>
            </a:r>
          </a:p>
          <a:p>
            <a:pPr>
              <a:buNone/>
            </a:pPr>
            <a:r>
              <a:rPr lang="ru-RU" dirty="0" smtClean="0"/>
              <a:t>через него, как бы не замечая. </a:t>
            </a:r>
          </a:p>
          <a:p>
            <a:pPr>
              <a:buNone/>
            </a:pPr>
            <a:r>
              <a:rPr lang="ru-RU" dirty="0" smtClean="0"/>
              <a:t>Недостаток заботы лишь начало общей запущенности ребенка.</a:t>
            </a:r>
          </a:p>
          <a:p>
            <a:pPr>
              <a:buNone/>
            </a:pPr>
            <a:r>
              <a:rPr lang="ru-RU" dirty="0" smtClean="0"/>
              <a:t>Эмоциональным потребностям детей в алкогольных семьях тоже не</a:t>
            </a:r>
          </a:p>
          <a:p>
            <a:pPr>
              <a:buNone/>
            </a:pPr>
            <a:r>
              <a:rPr lang="ru-RU" dirty="0" smtClean="0"/>
              <a:t>уделяется должного внимания</a:t>
            </a:r>
            <a:r>
              <a:rPr lang="ru-RU" sz="1600" dirty="0" smtClean="0"/>
              <a:t>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2276872"/>
            <a:ext cx="4038600" cy="424847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dirty="0" smtClean="0"/>
              <a:t>Дети не научатся как можно входить в состояние другого человека. </a:t>
            </a:r>
          </a:p>
          <a:p>
            <a:pPr>
              <a:buNone/>
            </a:pPr>
            <a:r>
              <a:rPr lang="ru-RU" dirty="0" smtClean="0"/>
              <a:t>Они не усваивают и элементарных обязанностей  родителей, что затрудняет их адаптацию в будущей своей собственной семье.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 детстве формируется представление об образе жизни.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824"/>
            <a:ext cx="4038600" cy="4930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Оно складывается постепенно,   с годами становится настолько устойчивым, что переделать, изменить его практически невозможно.</a:t>
            </a:r>
          </a:p>
          <a:p>
            <a:pPr>
              <a:buNone/>
            </a:pPr>
            <a:r>
              <a:rPr lang="ru-RU" dirty="0" smtClean="0"/>
              <a:t> Предположим, ребенка дома жестоко бьют. </a:t>
            </a:r>
          </a:p>
          <a:p>
            <a:pPr>
              <a:buNone/>
            </a:pPr>
            <a:r>
              <a:rPr lang="ru-RU" dirty="0" smtClean="0"/>
              <a:t>Он убегает из дома и таким образом спасается от очередных побоев. </a:t>
            </a:r>
          </a:p>
          <a:p>
            <a:pPr>
              <a:buNone/>
            </a:pPr>
            <a:r>
              <a:rPr lang="ru-RU" dirty="0" smtClean="0"/>
              <a:t>Или в школе ребенок отстал, не усваивает материал, над ним смеются - это больно ранит.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00808"/>
            <a:ext cx="4038600" cy="50745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Зато в своей среде,</a:t>
            </a:r>
          </a:p>
          <a:p>
            <a:pPr>
              <a:buNone/>
            </a:pPr>
            <a:r>
              <a:rPr lang="ru-RU" sz="3600" dirty="0" smtClean="0"/>
              <a:t>в подвале, на чердаке, он король, пользуется авторитетом. </a:t>
            </a:r>
          </a:p>
          <a:p>
            <a:pPr>
              <a:buNone/>
            </a:pPr>
            <a:endParaRPr lang="ru-RU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Опасность по своему негативному воздействию на детей представляют криминально-аморальные семьи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Жизнь детей в таких семьях из-за</a:t>
            </a:r>
          </a:p>
          <a:p>
            <a:pPr>
              <a:buNone/>
            </a:pPr>
            <a:r>
              <a:rPr lang="ru-RU" dirty="0" smtClean="0"/>
              <a:t>жестокого обращения, пьяных дебошей, сексуальной распущенности родителей,</a:t>
            </a:r>
          </a:p>
          <a:p>
            <a:pPr>
              <a:buNone/>
            </a:pPr>
            <a:r>
              <a:rPr lang="ru-RU" dirty="0" smtClean="0"/>
              <a:t>отсутствия элементарной заботы о содержании детей зачастую находится под угрозой.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Ребенка ждет раннее бродяжничество,</a:t>
            </a:r>
          </a:p>
          <a:p>
            <a:pPr>
              <a:buNone/>
            </a:pPr>
            <a:r>
              <a:rPr lang="ru-RU" dirty="0" smtClean="0"/>
              <a:t>побеги из дома, полная социальная незащищенность как от жестокого обращения</a:t>
            </a:r>
          </a:p>
          <a:p>
            <a:pPr>
              <a:buNone/>
            </a:pPr>
            <a:r>
              <a:rPr lang="ru-RU" dirty="0" smtClean="0"/>
              <a:t>в семье, так и от криминализирующего влияния преступных образований.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/>
          <a:lstStyle/>
          <a:p>
            <a:r>
              <a:rPr lang="ru-RU" dirty="0" smtClean="0"/>
              <a:t>Асоциально-аморальные семьи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392488" cy="47133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Асоциально - аморальные семьи чаще всего относят семьи с откровенными стяжательскими ориентациями, живущими по принципу «цель оправдывает средства», в которых отсутствуют моральные нормы и ограничения. </a:t>
            </a:r>
            <a:endParaRPr lang="ru-RU" sz="2400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88024" y="1412776"/>
            <a:ext cx="4104456" cy="4713387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Внешне эти семьи могут выглядеть вполне благоприятной, уровень жизни достаточно высок,  но духовные ценности подменены исключительно стяжательскими ориентациями с весьма неразборчивыми средствами их достижениями. </a:t>
            </a:r>
          </a:p>
          <a:p>
            <a:pPr>
              <a:buNone/>
            </a:pPr>
            <a:r>
              <a:rPr lang="ru-RU" dirty="0" smtClean="0"/>
              <a:t>Такие семьи несмотря на свою внешнюю респектабельность, благодаря своим исключительно моральным представлениям, также оказывает на детей прямое </a:t>
            </a:r>
            <a:r>
              <a:rPr lang="ru-RU" dirty="0" err="1" smtClean="0"/>
              <a:t>десоциализирующее</a:t>
            </a:r>
            <a:r>
              <a:rPr lang="ru-RU" dirty="0" smtClean="0"/>
              <a:t> влияние, непосредственно прививая им антиобщественные взгляды и ценностные ориентации.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</a:t>
            </a:r>
            <a:r>
              <a:rPr lang="ru-RU" dirty="0" smtClean="0"/>
              <a:t>емья  очаг мира и любви?</a:t>
            </a:r>
            <a:r>
              <a:rPr lang="en-US" smtClean="0"/>
              <a:t>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/>
              <a:t> Мы привыкли рассматривать семью как очаг мира и любви, </a:t>
            </a:r>
            <a:r>
              <a:rPr lang="ru-RU" dirty="0" smtClean="0"/>
              <a:t>где человека </a:t>
            </a:r>
            <a:r>
              <a:rPr lang="ru-RU" dirty="0"/>
              <a:t>окружают самые близкие и дорогие люди.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Однако при более пристальном рассмотрении оказывается, что это не так. </a:t>
            </a:r>
          </a:p>
          <a:p>
            <a:pPr>
              <a:buNone/>
            </a:pPr>
            <a:r>
              <a:rPr lang="ru-RU" dirty="0" smtClean="0"/>
              <a:t> Семья  все  чаще напоминает  театр военных действий, арену ожесточенных споров, взаимных обвинений  и  угроз,  нередко  доходит  и  до  применения физической силы.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Долгое время считалось:  все это дела деликатные, внутри </a:t>
            </a:r>
            <a:r>
              <a:rPr lang="ru-RU" dirty="0" smtClean="0"/>
              <a:t>семейные...</a:t>
            </a:r>
          </a:p>
          <a:p>
            <a:pPr>
              <a:buNone/>
            </a:pPr>
            <a:r>
              <a:rPr lang="ru-RU" dirty="0" smtClean="0"/>
              <a:t> Но слишком </a:t>
            </a:r>
            <a:r>
              <a:rPr lang="ru-RU" dirty="0"/>
              <a:t>тягостны и обширны последствия такого насилия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Слишком широко </a:t>
            </a:r>
            <a:r>
              <a:rPr lang="ru-RU" dirty="0" smtClean="0"/>
              <a:t>и глубоко </a:t>
            </a:r>
            <a:r>
              <a:rPr lang="ru-RU" dirty="0"/>
              <a:t>они отзываются на судьбах взрослых и детей, чтобы это </a:t>
            </a:r>
            <a:r>
              <a:rPr lang="ru-RU" dirty="0" smtClean="0"/>
              <a:t>могло оставаться </a:t>
            </a:r>
            <a:r>
              <a:rPr lang="ru-RU" dirty="0"/>
              <a:t>«частным делом»...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Число </a:t>
            </a:r>
            <a:r>
              <a:rPr lang="ru-RU" dirty="0"/>
              <a:t>детей, живущих в неблагополучных</a:t>
            </a:r>
          </a:p>
          <a:p>
            <a:pPr>
              <a:buNone/>
            </a:pPr>
            <a:r>
              <a:rPr lang="ru-RU" dirty="0"/>
              <a:t>семьях неизвестно, однако есть основания полагать что оно велико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>Педагогически несостоятельная как и конфликтная семья не оказывает на детей прямо </a:t>
            </a:r>
            <a:r>
              <a:rPr lang="ru-RU" sz="2700" dirty="0" err="1" smtClean="0"/>
              <a:t>десоциализирующего</a:t>
            </a:r>
            <a:r>
              <a:rPr lang="ru-RU" sz="2700" dirty="0" smtClean="0"/>
              <a:t> влияния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Формирование антиобщественных ориентаций у детей в этих семьях происходит потому, что за счет педагогических ошибок, тяжелой морально-психологической атмосферы здесь утрачивается воспитательная роль семьи, и она по степени своего воздействия начинает уступать другим институтам социализации, играющим неблагоприятную роль.</a:t>
            </a:r>
          </a:p>
          <a:p>
            <a:pPr>
              <a:buNone/>
            </a:pPr>
            <a:r>
              <a:rPr lang="ru-RU" dirty="0" smtClean="0"/>
              <a:t>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Попустительско-снисходительный</a:t>
            </a:r>
            <a:r>
              <a:rPr lang="ru-RU" dirty="0" smtClean="0"/>
              <a:t> стиль воспитания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3528" y="1600200"/>
            <a:ext cx="4392488" cy="4525963"/>
          </a:xfrm>
        </p:spPr>
        <p:txBody>
          <a:bodyPr>
            <a:no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Родители не придают значения проступкам детей, не видят в них ничего страшного, считают, что «все дети такие», либо рассуждают так: «мы сами такие были». </a:t>
            </a:r>
          </a:p>
          <a:p>
            <a:pPr>
              <a:buNone/>
            </a:pPr>
            <a:r>
              <a:rPr lang="ru-RU" dirty="0" smtClean="0"/>
              <a:t>Трудно изменить благодушное </a:t>
            </a:r>
            <a:r>
              <a:rPr lang="ru-RU" dirty="0" err="1" smtClean="0"/>
              <a:t>самоуспокоенное</a:t>
            </a:r>
            <a:r>
              <a:rPr lang="ru-RU" dirty="0" smtClean="0"/>
              <a:t> настроение таких родителей, заставить их всерьез реагировать на проблемные моменты в поведении ребенка.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43461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4200" dirty="0" smtClean="0"/>
              <a:t>Позиция круговой обороны  -  «наш ребенок всегда прав». </a:t>
            </a:r>
          </a:p>
          <a:p>
            <a:pPr>
              <a:buNone/>
            </a:pPr>
            <a:r>
              <a:rPr lang="ru-RU" sz="4200" dirty="0" smtClean="0"/>
              <a:t>Родители весьма агрессивно настроены ко всем, кто указывает на неправильное поведение их детей. </a:t>
            </a:r>
          </a:p>
          <a:p>
            <a:pPr>
              <a:buNone/>
            </a:pPr>
            <a:r>
              <a:rPr lang="ru-RU" sz="4200" dirty="0" smtClean="0"/>
              <a:t>Даже совершение подростком тяжелого преступления порой не отрезвляет мам и пап. </a:t>
            </a:r>
          </a:p>
          <a:p>
            <a:pPr>
              <a:buNone/>
            </a:pPr>
            <a:r>
              <a:rPr lang="ru-RU" sz="4200" dirty="0" smtClean="0"/>
              <a:t>Они продолжают искать виновных на стороне. </a:t>
            </a:r>
          </a:p>
          <a:p>
            <a:pPr>
              <a:buNone/>
            </a:pPr>
            <a:r>
              <a:rPr lang="ru-RU" sz="4200" dirty="0" smtClean="0"/>
              <a:t>Дети из таких семей страдают</a:t>
            </a:r>
          </a:p>
          <a:p>
            <a:pPr>
              <a:buNone/>
            </a:pPr>
            <a:r>
              <a:rPr lang="ru-RU" sz="4200" dirty="0" smtClean="0"/>
              <a:t>особенно тяжелыми дефектами морального сознания, они лживы и жестоки, весьма трудно поддаются перевоспитанию.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Демонстративный стиль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Родители, чаще мать, не стесняясь, всем и каждому жалуется на своего ребенка, рассказывает на каждом углу о его проступках, явно преувеличивая степень их опасности, вслух заявляет, что сын растет «бандитом» и прочее.</a:t>
            </a:r>
          </a:p>
          <a:p>
            <a:pPr>
              <a:buNone/>
            </a:pPr>
            <a:r>
              <a:rPr lang="ru-RU" dirty="0" smtClean="0"/>
              <a:t> Это приводит к утрате у ребенка стыдливости, чувства раскаяния за свои поступки, снимает внутренний</a:t>
            </a:r>
          </a:p>
          <a:p>
            <a:pPr>
              <a:buNone/>
            </a:pPr>
            <a:r>
              <a:rPr lang="ru-RU" dirty="0" smtClean="0"/>
              <a:t>     контроль за своим поведением, происходит озлобление по отношению к взрослым, родителям.</a:t>
            </a:r>
          </a:p>
          <a:p>
            <a:pPr>
              <a:buNone/>
            </a:pPr>
            <a:r>
              <a:rPr lang="ru-RU" dirty="0" smtClean="0"/>
              <a:t>       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Педагогическо-подозрительный</a:t>
            </a:r>
            <a:r>
              <a:rPr lang="ru-RU" dirty="0" smtClean="0"/>
              <a:t>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Родители не доверяют своим детям, подвергают их к оскорбительному тотальному контролю, пытаются полностью изолировать от сверстников, друзей, стремятся абсолютно контролировать свободное время ребенка, круг его интересов, занятий общение.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Жестко-авторитарный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Родители,  злоупотребляющие физическими наказаниями, чаще  отец,</a:t>
            </a:r>
          </a:p>
          <a:p>
            <a:pPr>
              <a:buNone/>
            </a:pPr>
            <a:r>
              <a:rPr lang="ru-RU" dirty="0" smtClean="0"/>
              <a:t>стремящийся по всякому поводу жестоко избить ребенка, для которого один воспитательный прием – физическая расправа. Дети обычно в подобных случаях растут агрессивными, жестокими, стремятся обижать слабых, маленьких, беззащитных.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Увещевательный стиль.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Родители проявляют по отношению к своим детям полную беспомощность, предпочитают увещевать, бесконечно уговаривать, объяснять, не применять никаких волевых воздействий и наказаний. </a:t>
            </a:r>
          </a:p>
          <a:p>
            <a:pPr>
              <a:buNone/>
            </a:pPr>
            <a:r>
              <a:rPr lang="ru-RU" dirty="0" smtClean="0"/>
              <a:t>Дети в таких семьях, что называется, «садятся на голову».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Отстраненно-равнодушный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Родители, в частности мать, поглощена устройством своей личной жизни.</a:t>
            </a:r>
          </a:p>
          <a:p>
            <a:pPr>
              <a:buNone/>
            </a:pPr>
            <a:r>
              <a:rPr lang="ru-RU" dirty="0" smtClean="0"/>
              <a:t> Выйдя вторично замуж, мать не находит времени, ни душевных сил для своих детей от первого брака, равнодушна как к самим детям так и к их поступкам. </a:t>
            </a:r>
          </a:p>
          <a:p>
            <a:pPr>
              <a:buNone/>
            </a:pPr>
            <a:r>
              <a:rPr lang="ru-RU" dirty="0" smtClean="0"/>
              <a:t>Дети предоставлены самим себе, чувствуют себя лишними, стремятся меньше бывать дома, с болью воспринимают равнодушно отстраненное отношение матери.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Непоследовательный стиль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У родителей, особенно у матери, не хватает выдержки,</a:t>
            </a:r>
          </a:p>
          <a:p>
            <a:pPr>
              <a:buNone/>
            </a:pPr>
            <a:r>
              <a:rPr lang="ru-RU" dirty="0" smtClean="0"/>
              <a:t>самообладания для осуществления последовательной </a:t>
            </a:r>
          </a:p>
          <a:p>
            <a:pPr>
              <a:buNone/>
            </a:pPr>
            <a:r>
              <a:rPr lang="ru-RU" dirty="0" smtClean="0"/>
              <a:t>воспитательной  тактики  в  семье.  </a:t>
            </a:r>
          </a:p>
          <a:p>
            <a:pPr>
              <a:buNone/>
            </a:pPr>
            <a:r>
              <a:rPr lang="ru-RU" dirty="0" smtClean="0"/>
              <a:t>Возникают  резкие эмоциональные перепады в</a:t>
            </a:r>
          </a:p>
          <a:p>
            <a:pPr>
              <a:buNone/>
            </a:pPr>
            <a:r>
              <a:rPr lang="ru-RU" dirty="0" smtClean="0"/>
              <a:t>отношениях с детьми - от наказания, слез, ругани до умилительно- ласкательных проявлений, что приводит к потере родительского влияния на детей. </a:t>
            </a:r>
          </a:p>
          <a:p>
            <a:pPr>
              <a:buNone/>
            </a:pPr>
            <a:r>
              <a:rPr lang="ru-RU" dirty="0" smtClean="0"/>
              <a:t>Подросток становится неуправляемым,</a:t>
            </a:r>
          </a:p>
          <a:p>
            <a:pPr>
              <a:buNone/>
            </a:pPr>
            <a:r>
              <a:rPr lang="ru-RU" dirty="0" smtClean="0"/>
              <a:t>непредсказуемым, пренебрегающим мнением</a:t>
            </a:r>
          </a:p>
          <a:p>
            <a:pPr>
              <a:buNone/>
            </a:pPr>
            <a:r>
              <a:rPr lang="ru-RU" dirty="0" smtClean="0"/>
              <a:t>старших, родителей.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Педагогические просчеты семейного воспитания чаще всего имеют затяжной хронический характер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Особенно трудно поправимы и тяжелы по своим последствиям холодные, отчужденные, а порою и враждебные отношения  родителей и детей, утратившие свою теплоту и взаимоотношение.</a:t>
            </a:r>
          </a:p>
          <a:p>
            <a:pPr>
              <a:buNone/>
            </a:pPr>
            <a:r>
              <a:rPr lang="ru-RU" dirty="0" smtClean="0"/>
              <a:t> К человеческим отношениям, в том числе и к семейным, так же, как</a:t>
            </a:r>
          </a:p>
          <a:p>
            <a:pPr>
              <a:buNone/>
            </a:pPr>
            <a:r>
              <a:rPr lang="ru-RU" dirty="0" smtClean="0"/>
              <a:t>       и к чувствам их окрашивающим, требуется постоянное внимание и немалый «труд души» для их своевременного восстановления, иначе однажды закрывшаяся неприязнь, враждебность, конфликтность разъединят теплоту родственных отношений, становится необратимыми и создают в доме невыносимую для ребенка атмосферу.</a:t>
            </a:r>
          </a:p>
          <a:p>
            <a:pPr>
              <a:buNone/>
            </a:pPr>
            <a:r>
              <a:rPr lang="ru-RU" dirty="0" smtClean="0"/>
              <a:t>  Как известно, эмоциональным центром семьи, задающим тон в семейных отношениях, является чаще всего мать, женщина.</a:t>
            </a:r>
          </a:p>
          <a:p>
            <a:pPr>
              <a:buNone/>
            </a:pPr>
            <a:r>
              <a:rPr lang="ru-RU" dirty="0" smtClean="0"/>
              <a:t> Характер отношений матери и ребенка с первых дней и месяцев его жизни существенным образом определяет характер и судьбу уже взрослых детей.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Особенно опасны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Авторитарность, жесткость, чрезмерное доминирование матери, которое в настоящее  время  нередко  проявляется  у  многих женщин. </a:t>
            </a:r>
          </a:p>
          <a:p>
            <a:pPr>
              <a:buNone/>
            </a:pPr>
            <a:r>
              <a:rPr lang="ru-RU" dirty="0" smtClean="0"/>
              <a:t>Такого рода жесткое авторитарное поведение  чревато разными неприятностями психическое развитие детей </a:t>
            </a:r>
          </a:p>
          <a:p>
            <a:pPr>
              <a:buNone/>
            </a:pPr>
            <a:r>
              <a:rPr lang="ru-RU" dirty="0" smtClean="0"/>
              <a:t> Если у ребенка слабый тип нервной системы, это может привести к нервно-психическим заболеваниям. </a:t>
            </a:r>
          </a:p>
          <a:p>
            <a:pPr>
              <a:buNone/>
            </a:pPr>
            <a:r>
              <a:rPr lang="ru-RU" dirty="0" smtClean="0"/>
              <a:t>Когда у ребенка сильный тип нервной системы,</a:t>
            </a:r>
          </a:p>
          <a:p>
            <a:pPr>
              <a:buNone/>
            </a:pPr>
            <a:r>
              <a:rPr lang="ru-RU" dirty="0" err="1" smtClean="0"/>
              <a:t>доминантность</a:t>
            </a:r>
            <a:r>
              <a:rPr lang="ru-RU" dirty="0" smtClean="0"/>
              <a:t>, жесткость матери приводит к тяжким невосполнимым дефектам эмоциональной сферы, к эмоциональной невосприимчивости детей, отсутствию </a:t>
            </a:r>
            <a:r>
              <a:rPr lang="ru-RU" dirty="0" err="1" smtClean="0"/>
              <a:t>эмпатии</a:t>
            </a:r>
            <a:r>
              <a:rPr lang="ru-RU" dirty="0" smtClean="0"/>
              <a:t>, агрессивности, что может привести к жестоким тяжким преступлениям.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происходит с детьми?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/>
              <a:t>Ежегодно в стране от</a:t>
            </a:r>
            <a:r>
              <a:rPr lang="en-US" sz="2800" dirty="0" smtClean="0"/>
              <a:t> </a:t>
            </a:r>
            <a:r>
              <a:rPr lang="ru-RU" sz="2800" dirty="0" smtClean="0"/>
              <a:t>травм, отравлений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погибают десять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тысяч детей в</a:t>
            </a:r>
          </a:p>
          <a:p>
            <a:pPr>
              <a:buNone/>
            </a:pPr>
            <a:r>
              <a:rPr lang="ru-RU" sz="2800" dirty="0" smtClean="0"/>
              <a:t>возрасте до 14 лет. 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Многие дети уходят</a:t>
            </a:r>
            <a:endParaRPr lang="en-US" sz="2800" dirty="0" smtClean="0"/>
          </a:p>
          <a:p>
            <a:pPr>
              <a:buNone/>
            </a:pPr>
            <a:r>
              <a:rPr lang="ru-RU" sz="2800" dirty="0" smtClean="0"/>
              <a:t>из дома и</a:t>
            </a:r>
            <a:r>
              <a:rPr lang="en-US" sz="2800" dirty="0" smtClean="0"/>
              <a:t> </a:t>
            </a:r>
            <a:r>
              <a:rPr lang="ru-RU" sz="2800" dirty="0" smtClean="0"/>
              <a:t>становятся</a:t>
            </a:r>
          </a:p>
          <a:p>
            <a:pPr>
              <a:buNone/>
            </a:pPr>
            <a:r>
              <a:rPr lang="ru-RU" sz="2800" dirty="0" smtClean="0"/>
              <a:t>беспризорниками. </a:t>
            </a:r>
            <a:endParaRPr lang="en-US" sz="28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solidFill>
                  <a:srgbClr val="993366"/>
                </a:solidFill>
              </a:rPr>
              <a:t>У детей из неблагоприятных семей: </a:t>
            </a:r>
            <a:endParaRPr lang="en-US" dirty="0" smtClean="0">
              <a:solidFill>
                <a:srgbClr val="993366"/>
              </a:solidFill>
            </a:endParaRP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7 раз </a:t>
            </a:r>
            <a:r>
              <a:rPr lang="ru-RU" dirty="0" smtClean="0"/>
              <a:t>больше суицидных  попыток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3 раза </a:t>
            </a:r>
            <a:r>
              <a:rPr lang="ru-RU" dirty="0" smtClean="0"/>
              <a:t>больше вероятность помещения в детский дом или</a:t>
            </a:r>
            <a:r>
              <a:rPr lang="en-US" dirty="0" smtClean="0"/>
              <a:t> </a:t>
            </a:r>
            <a:r>
              <a:rPr lang="ru-RU" dirty="0" smtClean="0"/>
              <a:t>интернаты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в </a:t>
            </a:r>
            <a:r>
              <a:rPr lang="ru-RU" dirty="0" smtClean="0">
                <a:solidFill>
                  <a:srgbClr val="FF0000"/>
                </a:solidFill>
              </a:rPr>
              <a:t>2 раза </a:t>
            </a:r>
            <a:r>
              <a:rPr lang="ru-RU" dirty="0" smtClean="0"/>
              <a:t>больше вероятность раннего брака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 smtClean="0">
                <a:solidFill>
                  <a:srgbClr val="FF0000"/>
                </a:solidFill>
              </a:rPr>
              <a:t>2 раза </a:t>
            </a:r>
            <a:r>
              <a:rPr lang="ru-RU" dirty="0" smtClean="0"/>
              <a:t>больше вероятность психических заболеваний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 в </a:t>
            </a:r>
            <a:r>
              <a:rPr lang="ru-RU" dirty="0" smtClean="0">
                <a:solidFill>
                  <a:srgbClr val="FF0000"/>
                </a:solidFill>
              </a:rPr>
              <a:t>2 раза </a:t>
            </a:r>
            <a:r>
              <a:rPr lang="ru-RU" dirty="0" smtClean="0"/>
              <a:t>больше вероятность </a:t>
            </a:r>
            <a:r>
              <a:rPr lang="ru-RU" dirty="0" err="1" smtClean="0"/>
              <a:t>делинкветного</a:t>
            </a:r>
            <a:r>
              <a:rPr lang="ru-RU" dirty="0" smtClean="0"/>
              <a:t> поведения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Последствием дефектов воспитания могут стать дефекты в жизни ребенка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Конфликтность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Одиночество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Зависимость от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Болезни </a:t>
            </a:r>
            <a:r>
              <a:rPr lang="ru-RU" smtClean="0"/>
              <a:t>и смерть…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Пришла беда – открывай ворота…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Результаты выборочных исследований показывают, что в последнее время большое распространение получило внутрисемейное насилие в том числе и сексуальное.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Разводы…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Из-за разводов более </a:t>
            </a:r>
            <a:r>
              <a:rPr lang="ru-RU" dirty="0" smtClean="0">
                <a:solidFill>
                  <a:srgbClr val="FF0000"/>
                </a:solidFill>
              </a:rPr>
              <a:t>полумиллиона</a:t>
            </a:r>
          </a:p>
          <a:p>
            <a:pPr>
              <a:buNone/>
            </a:pPr>
            <a:r>
              <a:rPr lang="ru-RU" dirty="0" smtClean="0"/>
              <a:t>ребятишек </a:t>
            </a:r>
            <a:r>
              <a:rPr lang="ru-RU" dirty="0" smtClean="0">
                <a:solidFill>
                  <a:srgbClr val="0070C0"/>
                </a:solidFill>
              </a:rPr>
              <a:t>ежегодно</a:t>
            </a:r>
            <a:r>
              <a:rPr lang="ru-RU" dirty="0" smtClean="0"/>
              <a:t> остаются без</a:t>
            </a:r>
          </a:p>
          <a:p>
            <a:pPr>
              <a:buNone/>
            </a:pPr>
            <a:r>
              <a:rPr lang="ru-RU" dirty="0" smtClean="0"/>
              <a:t>одного из родителей. </a:t>
            </a:r>
          </a:p>
          <a:p>
            <a:pPr>
              <a:buNone/>
            </a:pPr>
            <a:r>
              <a:rPr lang="ru-RU" dirty="0" smtClean="0"/>
              <a:t>Постоянно растет число исков о лишении родительских прав. </a:t>
            </a:r>
          </a:p>
          <a:p>
            <a:pPr>
              <a:buNone/>
            </a:pPr>
            <a:r>
              <a:rPr lang="ru-RU" dirty="0" smtClean="0"/>
              <a:t>На учете в милиции сегодня состоит 15000 родителей, оказывающих отрицательное влияние на своих детей. </a:t>
            </a:r>
          </a:p>
        </p:txBody>
      </p:sp>
      <p:pic>
        <p:nvPicPr>
          <p:cNvPr id="5" name="Picture 28" descr="ap8521-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908975" y="2249488"/>
            <a:ext cx="3517050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Разводы  влияют на ребенка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Родители разводятся и не задумываются над судьбой детей, над их исковерканным детством и исковерканной душевной жизнью.</a:t>
            </a:r>
          </a:p>
          <a:p>
            <a:pPr>
              <a:buNone/>
            </a:pPr>
            <a:r>
              <a:rPr lang="ru-RU" dirty="0" smtClean="0"/>
              <a:t> Вырастут дети и, помня , как вели себя родители, продолжат их путь.</a:t>
            </a:r>
          </a:p>
          <a:p>
            <a:pPr>
              <a:buNone/>
            </a:pPr>
            <a:r>
              <a:rPr lang="ru-RU" dirty="0" smtClean="0"/>
              <a:t> Или станут циниками, или одинокими, или еще какими-нибудь, но в любом случае - несчастливыми. </a:t>
            </a:r>
          </a:p>
          <a:p>
            <a:endParaRPr lang="ru-RU" dirty="0"/>
          </a:p>
        </p:txBody>
      </p:sp>
      <p:pic>
        <p:nvPicPr>
          <p:cNvPr id="7" name="Picture 12" descr="hg0689-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700808"/>
            <a:ext cx="4032448" cy="4464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Безжалостная 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 данным центра социальной и судебной психиатрии имени Сербского, особенно часто страдают дети в возрасте 6 - 7 лет. </a:t>
            </a:r>
          </a:p>
          <a:p>
            <a:pPr>
              <a:buNone/>
            </a:pPr>
            <a:r>
              <a:rPr lang="ru-RU" dirty="0" smtClean="0"/>
              <a:t>Из них 70% отстают в умственном и физическом развитии, страдают разными </a:t>
            </a:r>
            <a:r>
              <a:rPr lang="ru-RU" dirty="0" err="1" smtClean="0"/>
              <a:t>психоэмоциональными</a:t>
            </a:r>
            <a:r>
              <a:rPr lang="ru-RU" dirty="0" smtClean="0"/>
              <a:t> расстройствами.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7" descr="ea6143-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628800"/>
            <a:ext cx="3960439" cy="4464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Часть проблем </a:t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объясняется системой воспитания в семье. 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Дефекты воспитания – это есть первейший и главнейший показатель неблагополучной семьи.</a:t>
            </a:r>
          </a:p>
          <a:p>
            <a:pPr>
              <a:buNone/>
            </a:pPr>
            <a:r>
              <a:rPr lang="ru-RU" dirty="0" smtClean="0"/>
              <a:t> Ни материальные, ни бытовые, ни престижные показатели не характеризуют степень благополучия семьи или неблагополучия - только отношение к ребенку.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44824"/>
            <a:ext cx="4038600" cy="49305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Неблагополучие в семье</a:t>
            </a:r>
          </a:p>
          <a:p>
            <a:pPr>
              <a:buNone/>
            </a:pPr>
            <a:r>
              <a:rPr lang="ru-RU" sz="2400" dirty="0" smtClean="0"/>
              <a:t>ведет к дисгармонии психического развития ребенка, созревания эмоционально-волевой сферы, а, значит, характера человека. </a:t>
            </a:r>
          </a:p>
          <a:p>
            <a:pPr>
              <a:buNone/>
            </a:pPr>
            <a:r>
              <a:rPr lang="ru-RU" sz="2400" dirty="0" smtClean="0"/>
              <a:t>А каков характер, таковы и взаимоотношения человека с другими людьми,  таково и его счастье.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>Неблагополучная семья для ребенка - это не синоним</a:t>
            </a:r>
            <a:br>
              <a:rPr lang="ru-RU" sz="2700" dirty="0" smtClean="0"/>
            </a:br>
            <a:r>
              <a:rPr lang="ru-RU" sz="2700" dirty="0" err="1" smtClean="0"/>
              <a:t>антисоциальной</a:t>
            </a:r>
            <a:r>
              <a:rPr lang="ru-RU" sz="2700" dirty="0" smtClean="0"/>
              <a:t> или асоциальной семьи.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249424"/>
            <a:ext cx="424428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     Разные бывают семьи, разные встречаются дети, </a:t>
            </a:r>
          </a:p>
          <a:p>
            <a:pPr>
              <a:buNone/>
            </a:pPr>
            <a:r>
              <a:rPr lang="ru-RU" sz="2400" dirty="0" smtClean="0"/>
              <a:t>     так что только система отношений </a:t>
            </a:r>
          </a:p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dirty="0" smtClean="0">
                <a:solidFill>
                  <a:srgbClr val="0070C0"/>
                </a:solidFill>
              </a:rPr>
              <a:t>«семья - ребенок» </a:t>
            </a:r>
          </a:p>
          <a:p>
            <a:pPr>
              <a:buNone/>
            </a:pPr>
            <a:r>
              <a:rPr lang="ru-RU" sz="2400" dirty="0" smtClean="0"/>
              <a:t>     имеет право рассматриваться как благополучная или неблагополучная.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Семья пьяницы или хулигана для любого ребенка будет неблагоприятной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241</TotalTime>
  <Words>2010</Words>
  <Application>Microsoft Office PowerPoint</Application>
  <PresentationFormat>Экран (4:3)</PresentationFormat>
  <Paragraphs>200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Georgia</vt:lpstr>
      <vt:lpstr>Trebuchet MS</vt:lpstr>
      <vt:lpstr>Wingdings 2</vt:lpstr>
      <vt:lpstr>Городская</vt:lpstr>
      <vt:lpstr>Дети из неблагополучных семей</vt:lpstr>
      <vt:lpstr>Семья  очаг мира и любви?!</vt:lpstr>
      <vt:lpstr>Что происходит с детьми?</vt:lpstr>
      <vt:lpstr>Пришла беда – открывай ворота…</vt:lpstr>
      <vt:lpstr>Разводы…</vt:lpstr>
      <vt:lpstr>Разводы  влияют на ребенка</vt:lpstr>
      <vt:lpstr>Безжалостная статистика</vt:lpstr>
      <vt:lpstr>Часть проблем  объясняется системой воспитания в семье. </vt:lpstr>
      <vt:lpstr>Неблагополучная семья для ребенка - это не синоним антисоциальной или асоциальной семьи.</vt:lpstr>
      <vt:lpstr>Семьи бывают разные…</vt:lpstr>
      <vt:lpstr>Пьянство родителей</vt:lpstr>
      <vt:lpstr>Вред пьянства</vt:lpstr>
      <vt:lpstr>Психологические особенности детей</vt:lpstr>
      <vt:lpstr>В алкогольной семье очень часты смерти.</vt:lpstr>
      <vt:lpstr>ПАРАДОКС</vt:lpstr>
      <vt:lpstr>Отсутствие заботы  и внимания к ребенку также может быть стилем воспитания в алкогольной семье. </vt:lpstr>
      <vt:lpstr>В детстве формируется представление об образе жизни.</vt:lpstr>
      <vt:lpstr>Опасность по своему негативному воздействию на детей представляют криминально-аморальные семьи. </vt:lpstr>
      <vt:lpstr>Асоциально-аморальные семьи</vt:lpstr>
      <vt:lpstr>Педагогически несостоятельная как и конфликтная семья не оказывает на детей прямо десоциализирующего влияния.</vt:lpstr>
      <vt:lpstr>Попустительско-снисходительный стиль воспитания</vt:lpstr>
      <vt:lpstr>Демонстративный стиль </vt:lpstr>
      <vt:lpstr>Педагогическо-подозрительный стиль</vt:lpstr>
      <vt:lpstr>Жестко-авторитарный стиль</vt:lpstr>
      <vt:lpstr>Увещевательный стиль.</vt:lpstr>
      <vt:lpstr>Отстраненно-равнодушный стиль</vt:lpstr>
      <vt:lpstr>Непоследовательный стиль</vt:lpstr>
      <vt:lpstr>Педагогические просчеты семейного воспитания чаще всего имеют затяжной хронический характер.</vt:lpstr>
      <vt:lpstr> Особенно опасны :</vt:lpstr>
      <vt:lpstr>Последствием дефектов воспитания могут стать дефекты в жизни ребенка</vt:lpstr>
    </vt:vector>
  </TitlesOfParts>
  <Company>Computer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Климова</cp:lastModifiedBy>
  <cp:revision>31</cp:revision>
  <dcterms:created xsi:type="dcterms:W3CDTF">2013-04-20T18:05:28Z</dcterms:created>
  <dcterms:modified xsi:type="dcterms:W3CDTF">2016-11-02T11:02:59Z</dcterms:modified>
</cp:coreProperties>
</file>